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4134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3252316B-DD90-4286-B213-9560F1948577}" type="datetimeFigureOut">
              <a:rPr lang="ru-RU" smtClean="0"/>
              <a:t>18.10.2020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87619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1919139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535123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3946989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006667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10075680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38069631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415912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1766158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52316B-DD90-4286-B213-9560F194857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1187586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252316B-DD90-4286-B213-9560F1948577}"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1871643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252316B-DD90-4286-B213-9560F1948577}" type="datetimeFigureOut">
              <a:rPr lang="ru-RU" smtClean="0"/>
              <a:t>18.10.2020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3016876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252316B-DD90-4286-B213-9560F1948577}" type="datetimeFigureOut">
              <a:rPr lang="ru-RU" smtClean="0"/>
              <a:t>18.10.2020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2359779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2316B-DD90-4286-B213-9560F1948577}" type="datetimeFigureOut">
              <a:rPr lang="ru-RU" smtClean="0"/>
              <a:t>18.10.2020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680318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252316B-DD90-4286-B213-9560F1948577}"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3310389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252316B-DD90-4286-B213-9560F1948577}"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D0F073A-2067-41E6-A3F2-6CA57E09D0D8}" type="slidenum">
              <a:rPr lang="ru-RU" smtClean="0"/>
              <a:t>‹#›</a:t>
            </a:fld>
            <a:endParaRPr lang="ru-RU"/>
          </a:p>
        </p:txBody>
      </p:sp>
    </p:spTree>
    <p:extLst>
      <p:ext uri="{BB962C8B-B14F-4D97-AF65-F5344CB8AC3E}">
        <p14:creationId xmlns:p14="http://schemas.microsoft.com/office/powerpoint/2010/main" val="1086379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252316B-DD90-4286-B213-9560F1948577}" type="datetimeFigureOut">
              <a:rPr lang="ru-RU" smtClean="0"/>
              <a:t>18.10.2020</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D0F073A-2067-41E6-A3F2-6CA57E09D0D8}" type="slidenum">
              <a:rPr lang="ru-RU" smtClean="0"/>
              <a:t>‹#›</a:t>
            </a:fld>
            <a:endParaRPr lang="ru-RU"/>
          </a:p>
        </p:txBody>
      </p:sp>
    </p:spTree>
    <p:extLst>
      <p:ext uri="{BB962C8B-B14F-4D97-AF65-F5344CB8AC3E}">
        <p14:creationId xmlns:p14="http://schemas.microsoft.com/office/powerpoint/2010/main" val="108002469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07041" y="685799"/>
            <a:ext cx="10520601" cy="2971801"/>
          </a:xfrm>
        </p:spPr>
        <p:txBody>
          <a:bodyPr>
            <a:normAutofit/>
          </a:bodyPr>
          <a:lstStyle/>
          <a:p>
            <a:pPr algn="ctr"/>
            <a:r>
              <a:rPr lang="ru-RU" sz="3600" dirty="0">
                <a:solidFill>
                  <a:schemeClr val="bg1"/>
                </a:solidFill>
                <a:latin typeface="Times New Roman" panose="02020603050405020304" pitchFamily="18" charset="0"/>
                <a:cs typeface="Times New Roman" panose="02020603050405020304" pitchFamily="18" charset="0"/>
              </a:rPr>
              <a:t>Десенсибилизация </a:t>
            </a:r>
            <a:r>
              <a:rPr lang="ru-RU" sz="3600" dirty="0" err="1">
                <a:solidFill>
                  <a:schemeClr val="bg1"/>
                </a:solidFill>
                <a:latin typeface="Times New Roman" panose="02020603050405020304" pitchFamily="18" charset="0"/>
                <a:cs typeface="Times New Roman" panose="02020603050405020304" pitchFamily="18" charset="0"/>
              </a:rPr>
              <a:t>психотравм</a:t>
            </a:r>
            <a:r>
              <a:rPr lang="ru-RU" sz="3600" dirty="0">
                <a:solidFill>
                  <a:schemeClr val="bg1"/>
                </a:solidFill>
                <a:latin typeface="Times New Roman" panose="02020603050405020304" pitchFamily="18" charset="0"/>
                <a:cs typeface="Times New Roman" panose="02020603050405020304" pitchFamily="18" charset="0"/>
              </a:rPr>
              <a:t> с помощью движения глаз (ДПДГ)</a:t>
            </a:r>
            <a:br>
              <a:rPr lang="ru-RU" sz="3600" dirty="0">
                <a:solidFill>
                  <a:schemeClr val="bg1"/>
                </a:solidFill>
                <a:latin typeface="Times New Roman" panose="02020603050405020304" pitchFamily="18" charset="0"/>
                <a:cs typeface="Times New Roman" panose="02020603050405020304" pitchFamily="18" charset="0"/>
              </a:rPr>
            </a:br>
            <a:r>
              <a:rPr lang="ru-RU" sz="3600" dirty="0">
                <a:solidFill>
                  <a:schemeClr val="bg1"/>
                </a:solidFill>
                <a:latin typeface="Times New Roman" panose="02020603050405020304" pitchFamily="18" charset="0"/>
                <a:cs typeface="Times New Roman" panose="02020603050405020304" pitchFamily="18" charset="0"/>
              </a:rPr>
              <a:t>Ф. Шапиро</a:t>
            </a:r>
          </a:p>
        </p:txBody>
      </p:sp>
      <p:sp>
        <p:nvSpPr>
          <p:cNvPr id="3" name="Подзаголовок 2"/>
          <p:cNvSpPr>
            <a:spLocks noGrp="1"/>
          </p:cNvSpPr>
          <p:nvPr>
            <p:ph type="subTitle" idx="1"/>
          </p:nvPr>
        </p:nvSpPr>
        <p:spPr>
          <a:xfrm>
            <a:off x="684211" y="3843867"/>
            <a:ext cx="10370475" cy="1947333"/>
          </a:xfrm>
        </p:spPr>
        <p:txBody>
          <a:bodyPr>
            <a:normAutofit/>
          </a:bodyPr>
          <a:lstStyle/>
          <a:p>
            <a:pPr algn="ctr"/>
            <a:endParaRPr lang="ru-RU" sz="3600" dirty="0" smtClean="0">
              <a:solidFill>
                <a:schemeClr val="bg1"/>
              </a:solidFill>
              <a:latin typeface="Times New Roman" panose="02020603050405020304" pitchFamily="18" charset="0"/>
              <a:cs typeface="Times New Roman" panose="02020603050405020304" pitchFamily="18" charset="0"/>
            </a:endParaRPr>
          </a:p>
          <a:p>
            <a:pPr algn="ctr"/>
            <a:r>
              <a:rPr lang="ru-RU" sz="3600" dirty="0" smtClean="0">
                <a:solidFill>
                  <a:schemeClr val="bg1"/>
                </a:solidFill>
                <a:latin typeface="Times New Roman" panose="02020603050405020304" pitchFamily="18" charset="0"/>
                <a:cs typeface="Times New Roman" panose="02020603050405020304" pitchFamily="18" charset="0"/>
              </a:rPr>
              <a:t>Лекция 4</a:t>
            </a:r>
            <a:endParaRPr lang="ru-RU"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6722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37325" cy="6817251"/>
          </a:xfrm>
          <a:prstGeom prst="rect">
            <a:avLst/>
          </a:prstGeom>
        </p:spPr>
        <p:txBody>
          <a:bodyPr wrap="square">
            <a:spAutoFit/>
          </a:bodyPr>
          <a:lstStyle/>
          <a:p>
            <a:pPr algn="just"/>
            <a:r>
              <a:rPr lang="ru-RU" sz="1900" dirty="0" smtClean="0">
                <a:solidFill>
                  <a:schemeClr val="bg1"/>
                </a:solidFill>
                <a:latin typeface="Times New Roman" panose="02020603050405020304" pitchFamily="18" charset="0"/>
                <a:cs typeface="Times New Roman" panose="02020603050405020304" pitchFamily="18" charset="0"/>
              </a:rPr>
              <a:t>Сам метод стал популярен благодаря </a:t>
            </a:r>
            <a:r>
              <a:rPr lang="ru-RU" sz="1900" dirty="0" err="1" smtClean="0">
                <a:solidFill>
                  <a:schemeClr val="bg1"/>
                </a:solidFill>
                <a:latin typeface="Times New Roman" panose="02020603050405020304" pitchFamily="18" charset="0"/>
                <a:cs typeface="Times New Roman" panose="02020603050405020304" pitchFamily="18" charset="0"/>
              </a:rPr>
              <a:t>Френсин</a:t>
            </a:r>
            <a:r>
              <a:rPr lang="ru-RU" sz="1900" dirty="0" smtClean="0">
                <a:solidFill>
                  <a:schemeClr val="bg1"/>
                </a:solidFill>
                <a:latin typeface="Times New Roman" panose="02020603050405020304" pitchFamily="18" charset="0"/>
                <a:cs typeface="Times New Roman" panose="02020603050405020304" pitchFamily="18" charset="0"/>
              </a:rPr>
              <a:t> Шапиро. Его можно достаточно просто выучить (обучиться) и легко использовать самостоятельно. Ф. Шапиро так пишет о том, как появилась эта техника: «…техника ДПДГ основана на случайном наблюдении, которое было сделано в мае 1987 года. Однажды, прогуливаясь по парку, я заметила, что некоторые мысли, беспокоившие меня, внезапно исчезли. Я отметила также, что, если опять вызвать в уме эти мысли, они уже не оказывают такого негативного действия и не кажутся столь реальными, как ранее. Предыдущий опыт подсказал мне, что всем беспокоящим мыслям обычно свойственно образовывать своего рода замкнутый круг — появляясь, они имеют склонность возвращаться снова и снова, пока вы не предпримете сознательное усилие, чтобы</a:t>
            </a:r>
          </a:p>
          <a:p>
            <a:pPr algn="just"/>
            <a:r>
              <a:rPr lang="ru-RU" sz="1900" dirty="0" smtClean="0">
                <a:solidFill>
                  <a:schemeClr val="bg1"/>
                </a:solidFill>
                <a:latin typeface="Times New Roman" panose="02020603050405020304" pitchFamily="18" charset="0"/>
                <a:cs typeface="Times New Roman" panose="02020603050405020304" pitchFamily="18" charset="0"/>
              </a:rPr>
              <a:t>приостановить их или изменить их характер. Однако в этот день мое внимание привлекло то, что беспокоившие меня мысли исчезли и изменили свой характер без каких-либо сознательных усилий с моей стороны…. Я отметила, что при возникновении беспокоящих мыслей мои глаза спонтанно начинали быстро двигаться из стороны в сторону и вверх-</a:t>
            </a:r>
          </a:p>
          <a:p>
            <a:pPr algn="just"/>
            <a:r>
              <a:rPr lang="ru-RU" sz="1900" dirty="0" smtClean="0">
                <a:solidFill>
                  <a:schemeClr val="bg1"/>
                </a:solidFill>
                <a:latin typeface="Times New Roman" panose="02020603050405020304" pitchFamily="18" charset="0"/>
                <a:cs typeface="Times New Roman" panose="02020603050405020304" pitchFamily="18" charset="0"/>
              </a:rPr>
              <a:t>вниз по диагонали. Затем беспокоившие меня мысли исчезали, и когда я намеренно пыталась вспоминать их, то негативный заряд, свойственный этим мыслям, оказывался в значительной степени сниженным. … Поняв всю потенциальную пользу такого эффекта, я пришла в сильное волнение. … Через несколько дней я попыталась применить свое открытие на других людях: друзьях, коллегах и участниках психологических семинаров, которые я в то время посещала. … Когда я спрашивала: ―Над чем бы вы хотели поработать?‖, люди обычно рассказывали о беспокоящих их в настоящий момент воспоминаниях, идеях или ситуациях. … Примерно через шесть месяцев, я разработала стандартную процедуру, которая явно приводила к уменьшению количества жалоб». </a:t>
            </a:r>
          </a:p>
          <a:p>
            <a:pPr algn="just"/>
            <a:r>
              <a:rPr lang="ru-RU" sz="1900" dirty="0" smtClean="0">
                <a:solidFill>
                  <a:schemeClr val="bg1"/>
                </a:solidFill>
                <a:latin typeface="Times New Roman" panose="02020603050405020304" pitchFamily="18" charset="0"/>
                <a:cs typeface="Times New Roman" panose="02020603050405020304" pitchFamily="18" charset="0"/>
              </a:rPr>
              <a:t>Сегодня психотерапевты очень часто используют метод ДПДГ как самостоятельный метод или как дополнение к традиционным классическим методам психотерапии. Методика ДПДГ показана спортсменам, которые перенесли эмоциональную травму. У которых обнаруживаются при лечении различные фобии, зависимости, депрессии и т.д.. Всего за несколько сеансов методика ДПДГ позволяет улучшить состояние спортсменов.</a:t>
            </a:r>
            <a:endParaRPr lang="ru-RU" sz="19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9576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943" y="0"/>
            <a:ext cx="12232943" cy="6817251"/>
          </a:xfrm>
          <a:prstGeom prst="rect">
            <a:avLst/>
          </a:prstGeom>
        </p:spPr>
        <p:txBody>
          <a:bodyPr wrap="square">
            <a:spAutoFit/>
          </a:bodyPr>
          <a:lstStyle/>
          <a:p>
            <a:pPr algn="just"/>
            <a:r>
              <a:rPr lang="ru-RU" sz="1900" dirty="0" smtClean="0">
                <a:solidFill>
                  <a:schemeClr val="bg1"/>
                </a:solidFill>
                <a:latin typeface="Times New Roman" panose="02020603050405020304" pitchFamily="18" charset="0"/>
                <a:cs typeface="Times New Roman" panose="02020603050405020304" pitchFamily="18" charset="0"/>
              </a:rPr>
              <a:t>Сам метод ДПДГ основан на использовании естественных биологических способов переработки информации, которыми обладает нервная система человека. Суть метода </a:t>
            </a:r>
            <a:r>
              <a:rPr lang="ru-RU" sz="1900" dirty="0" err="1" smtClean="0">
                <a:solidFill>
                  <a:schemeClr val="bg1"/>
                </a:solidFill>
                <a:latin typeface="Times New Roman" panose="02020603050405020304" pitchFamily="18" charset="0"/>
                <a:cs typeface="Times New Roman" panose="02020603050405020304" pitchFamily="18" charset="0"/>
              </a:rPr>
              <a:t>Радионов</a:t>
            </a:r>
            <a:r>
              <a:rPr lang="ru-RU" sz="1900" dirty="0" smtClean="0">
                <a:solidFill>
                  <a:schemeClr val="bg1"/>
                </a:solidFill>
                <a:latin typeface="Times New Roman" panose="02020603050405020304" pitchFamily="18" charset="0"/>
                <a:cs typeface="Times New Roman" panose="02020603050405020304" pitchFamily="18" charset="0"/>
              </a:rPr>
              <a:t> А. ДПДГ состоит в искусственной стимуляции процессов ускоренной переработки и нейтрализации, травмирующих психику воспоминаний, негативной информации, которые</a:t>
            </a:r>
          </a:p>
          <a:p>
            <a:pPr algn="just"/>
            <a:r>
              <a:rPr lang="ru-RU" sz="1900" dirty="0" smtClean="0">
                <a:solidFill>
                  <a:schemeClr val="bg1"/>
                </a:solidFill>
                <a:latin typeface="Times New Roman" panose="02020603050405020304" pitchFamily="18" charset="0"/>
                <a:cs typeface="Times New Roman" panose="02020603050405020304" pitchFamily="18" charset="0"/>
              </a:rPr>
              <a:t>заблокированы в нейронных сетях головного мозга. Движения глаз запускают процессы, аналогичные происходящим во сне, в фазе быстрого движения глазных яблок. Метод ДПДГ обеспечивает доступ к обособленно содержащимся психотравмирующим воспоминаниям, которые подвергаются ускоренной переработке. Воспоминания, имеющие высокий отрицательный эмоциональный заряд, становятся нейтральными, а соответствующие им представления и убеждения пациентов приобретают адаптивный характер. Метод ДПДГ, относится к краткосрочным методам психотерапии. Курс составляет от 4-6 до 16 сессий, в зависимости от самочувствия спортсмена. Процедура методики может осуществляться как индивидуально, так и с помощью специалиста. Но для начала лучше, когда процедуру проводит специалист. </a:t>
            </a:r>
          </a:p>
          <a:p>
            <a:pPr algn="just"/>
            <a:r>
              <a:rPr lang="ru-RU" sz="1900" dirty="0" smtClean="0">
                <a:solidFill>
                  <a:schemeClr val="bg1"/>
                </a:solidFill>
                <a:latin typeface="Times New Roman" panose="02020603050405020304" pitchFamily="18" charset="0"/>
                <a:cs typeface="Times New Roman" panose="02020603050405020304" pitchFamily="18" charset="0"/>
              </a:rPr>
              <a:t>Начинается сессия с определения проблемы. Может случиться так, что таких проблем окажется несколько. Тогда следует оценить каждую из проблем по 10-бальной шкале и начать работать с той проблемой, которая получит самый высокий бал. Далее необходимо мысленно представить себе во всех подробностях ту ситуацию, которая спровоцировала возникновение психоэмоциональной травмы. При этом обязательно человек испытывает неприятные ощущения либо в области живота, либо в области грудины или спазм гортани. Затем, удерживая внимание на проблеме, начинаем движение глаз. Глаза должны быть сосредоточены на каком-либо объекте. Если процедуру проводит специалист, то он попросит сосредоточить свое внимание на каком либо предмете и будет им осуществлять движения. Если же Вы самостоятельно осуществляете процедуру, то можно взять либо указку с лазером, и водя по стене следить за точкой глазами, либо маленький мячик и перекидывать и следить за ним глазами. Движения глаз выполняются по горизонтали, вертикали, диагонали, по кругу, крестообразно, а также повторяя знак бесконечности. Выполняются по 22-24 раза на одну схему. Темп движений должен быть умеренным.</a:t>
            </a:r>
            <a:endParaRPr lang="ru-RU" sz="19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657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63417"/>
          </a:xfrm>
          <a:prstGeom prst="rect">
            <a:avLst/>
          </a:prstGeom>
        </p:spPr>
        <p:txBody>
          <a:bodyPr wrap="square">
            <a:spAutoFit/>
          </a:bodyPr>
          <a:lstStyle/>
          <a:p>
            <a:pPr algn="just"/>
            <a:r>
              <a:rPr lang="ru-RU" sz="2000" dirty="0" smtClean="0">
                <a:solidFill>
                  <a:schemeClr val="bg1"/>
                </a:solidFill>
                <a:latin typeface="Times New Roman" panose="02020603050405020304" pitchFamily="18" charset="0"/>
                <a:cs typeface="Times New Roman" panose="02020603050405020304" pitchFamily="18" charset="0"/>
              </a:rPr>
              <a:t>Окончив серию, дайте глазам отдохнуть. Сделайте глубокий вдох и выдох. Далее сделайте еще две серии. После этого необходимо еще раз мысленно представить себе ту ситуацию, которая спровоцировала возникновение психоэмоциональной травмы. Обычно если процедура прошла нормально спортсмен с трудом восстанавливает всю</a:t>
            </a:r>
          </a:p>
          <a:p>
            <a:pPr algn="just"/>
            <a:r>
              <a:rPr lang="ru-RU" sz="2000" dirty="0" smtClean="0">
                <a:solidFill>
                  <a:schemeClr val="bg1"/>
                </a:solidFill>
                <a:latin typeface="Times New Roman" panose="02020603050405020304" pitchFamily="18" charset="0"/>
                <a:cs typeface="Times New Roman" panose="02020603050405020304" pitchFamily="18" charset="0"/>
              </a:rPr>
              <a:t>картину, несколько раз возвращается к началу, и, не может просмотреть «этот неприятный фильм» от начала и до конца. Следует зафиксировать, какие ощущения испытывал человек в момент повторного просмотра ситуации. В самом конце</a:t>
            </a:r>
          </a:p>
          <a:p>
            <a:pPr algn="just"/>
            <a:r>
              <a:rPr lang="ru-RU" sz="2000" dirty="0" smtClean="0">
                <a:solidFill>
                  <a:schemeClr val="bg1"/>
                </a:solidFill>
                <a:latin typeface="Times New Roman" panose="02020603050405020304" pitchFamily="18" charset="0"/>
                <a:cs typeface="Times New Roman" panose="02020603050405020304" pitchFamily="18" charset="0"/>
              </a:rPr>
              <a:t>процедуры следует дать оценку по </a:t>
            </a:r>
            <a:r>
              <a:rPr lang="ru-RU" sz="2000" dirty="0" err="1" smtClean="0">
                <a:solidFill>
                  <a:schemeClr val="bg1"/>
                </a:solidFill>
                <a:latin typeface="Times New Roman" panose="02020603050405020304" pitchFamily="18" charset="0"/>
                <a:cs typeface="Times New Roman" panose="02020603050405020304" pitchFamily="18" charset="0"/>
              </a:rPr>
              <a:t>десятибальной</a:t>
            </a:r>
            <a:r>
              <a:rPr lang="ru-RU" sz="2000" dirty="0" smtClean="0">
                <a:solidFill>
                  <a:schemeClr val="bg1"/>
                </a:solidFill>
                <a:latin typeface="Times New Roman" panose="02020603050405020304" pitchFamily="18" charset="0"/>
                <a:cs typeface="Times New Roman" panose="02020603050405020304" pitchFamily="18" charset="0"/>
              </a:rPr>
              <a:t> шкале этой проблеме. </a:t>
            </a:r>
          </a:p>
          <a:p>
            <a:pPr algn="just"/>
            <a:r>
              <a:rPr lang="ru-RU" sz="2000" b="1" dirty="0" smtClean="0">
                <a:solidFill>
                  <a:schemeClr val="bg1"/>
                </a:solidFill>
                <a:latin typeface="Times New Roman" panose="02020603050405020304" pitchFamily="18" charset="0"/>
                <a:cs typeface="Times New Roman" panose="02020603050405020304" pitchFamily="18" charset="0"/>
              </a:rPr>
              <a:t>Аутогенная тренировка И. Г. Шульца </a:t>
            </a:r>
          </a:p>
          <a:p>
            <a:pPr algn="just"/>
            <a:r>
              <a:rPr lang="ru-RU" sz="2000" dirty="0" smtClean="0">
                <a:solidFill>
                  <a:schemeClr val="bg1"/>
                </a:solidFill>
                <a:latin typeface="Times New Roman" panose="02020603050405020304" pitchFamily="18" charset="0"/>
                <a:cs typeface="Times New Roman" panose="02020603050405020304" pitchFamily="18" charset="0"/>
              </a:rPr>
              <a:t>Воздействие человека на самого себя с помощью слов и соответствующих им мысленных образов (представлений) называют психической </a:t>
            </a:r>
            <a:r>
              <a:rPr lang="ru-RU" sz="2000" dirty="0" err="1" smtClean="0">
                <a:solidFill>
                  <a:schemeClr val="bg1"/>
                </a:solidFill>
                <a:latin typeface="Times New Roman" panose="02020603050405020304" pitchFamily="18" charset="0"/>
                <a:cs typeface="Times New Roman" panose="02020603050405020304" pitchFamily="18" charset="0"/>
              </a:rPr>
              <a:t>саморегуляцией</a:t>
            </a:r>
            <a:r>
              <a:rPr lang="ru-RU" sz="2000" dirty="0" smtClean="0">
                <a:solidFill>
                  <a:schemeClr val="bg1"/>
                </a:solidFill>
                <a:latin typeface="Times New Roman" panose="02020603050405020304" pitchFamily="18" charset="0"/>
                <a:cs typeface="Times New Roman" panose="02020603050405020304" pitchFamily="18" charset="0"/>
              </a:rPr>
              <a:t>. Она может осуществляться с помощью </a:t>
            </a:r>
            <a:r>
              <a:rPr lang="ru-RU" sz="2000" dirty="0" err="1" smtClean="0">
                <a:solidFill>
                  <a:schemeClr val="bg1"/>
                </a:solidFill>
                <a:latin typeface="Times New Roman" panose="02020603050405020304" pitchFamily="18" charset="0"/>
                <a:cs typeface="Times New Roman" panose="02020603050405020304" pitchFamily="18" charset="0"/>
              </a:rPr>
              <a:t>самоубеждения</a:t>
            </a:r>
            <a:r>
              <a:rPr lang="ru-RU" sz="2000" dirty="0" smtClean="0">
                <a:solidFill>
                  <a:schemeClr val="bg1"/>
                </a:solidFill>
                <a:latin typeface="Times New Roman" panose="02020603050405020304" pitchFamily="18" charset="0"/>
                <a:cs typeface="Times New Roman" panose="02020603050405020304" pitchFamily="18" charset="0"/>
              </a:rPr>
              <a:t>, воздействия на себя с помощью логических доводов, самовнушения, основанного на беспрекословной вере. Основным способом, используемым на практике и тщательно разработанным теоретически, является самовнушение. Этот метод психической </a:t>
            </a:r>
            <a:r>
              <a:rPr lang="ru-RU" sz="2000" dirty="0" err="1" smtClean="0">
                <a:solidFill>
                  <a:schemeClr val="bg1"/>
                </a:solidFill>
                <a:latin typeface="Times New Roman" panose="02020603050405020304" pitchFamily="18" charset="0"/>
                <a:cs typeface="Times New Roman" panose="02020603050405020304" pitchFamily="18" charset="0"/>
              </a:rPr>
              <a:t>саморегуляции</a:t>
            </a:r>
            <a:r>
              <a:rPr lang="ru-RU" sz="2000" dirty="0" smtClean="0">
                <a:solidFill>
                  <a:schemeClr val="bg1"/>
                </a:solidFill>
                <a:latin typeface="Times New Roman" panose="02020603050405020304" pitchFamily="18" charset="0"/>
                <a:cs typeface="Times New Roman" panose="02020603050405020304" pitchFamily="18" charset="0"/>
              </a:rPr>
              <a:t> был разработан немецким врачом И. Г. Шульцем. В 1932 году он выпустил книгу «Аутогенная тренировка», где обосновал и представил рекомендации по использованию данного метода. </a:t>
            </a:r>
          </a:p>
          <a:p>
            <a:pPr algn="just"/>
            <a:r>
              <a:rPr lang="ru-RU" sz="2000" dirty="0" smtClean="0">
                <a:solidFill>
                  <a:schemeClr val="bg1"/>
                </a:solidFill>
                <a:latin typeface="Times New Roman" panose="02020603050405020304" pitchFamily="18" charset="0"/>
                <a:cs typeface="Times New Roman" panose="02020603050405020304" pitchFamily="18" charset="0"/>
              </a:rPr>
              <a:t>Основой для аутогенной тренировки является гипноз. Как утверждал сам И. Г. Шульц «…аутогенная тренировка дает возможность достигнуть без постороннего влияния благотворного, близкого ко сну состояния, самостоятельно в определенных пределах мобилизовать резервы организма («самогипноз»)». </a:t>
            </a:r>
          </a:p>
          <a:p>
            <a:pPr algn="just"/>
            <a:r>
              <a:rPr lang="ru-RU" sz="2000" dirty="0" smtClean="0">
                <a:solidFill>
                  <a:schemeClr val="bg1"/>
                </a:solidFill>
                <a:latin typeface="Times New Roman" panose="02020603050405020304" pitchFamily="18" charset="0"/>
                <a:cs typeface="Times New Roman" panose="02020603050405020304" pitchFamily="18" charset="0"/>
              </a:rPr>
              <a:t>Аутогенная тренировка (АТ) может способствовать укреплению здоровья, повышению работоспособности, тренировке самообладания, отдыху, улучшению самочувствия и т. д. Расслабление, вызванное АТ, является средством достижения состояния само погружения и внутренней сосредоточенности.</a:t>
            </a:r>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3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r>
              <a:rPr lang="ru-RU" b="1" dirty="0" smtClean="0">
                <a:solidFill>
                  <a:schemeClr val="bg1"/>
                </a:solidFill>
                <a:latin typeface="Times New Roman" panose="02020603050405020304" pitchFamily="18" charset="0"/>
                <a:cs typeface="Times New Roman" panose="02020603050405020304" pitchFamily="18" charset="0"/>
              </a:rPr>
              <a:t>Рекомендации по проведению аутотренинга И. Г. Шульца </a:t>
            </a:r>
          </a:p>
          <a:p>
            <a:pPr algn="just"/>
            <a:r>
              <a:rPr lang="ru-RU" dirty="0" smtClean="0">
                <a:solidFill>
                  <a:schemeClr val="bg1"/>
                </a:solidFill>
                <a:latin typeface="Times New Roman" panose="02020603050405020304" pitchFamily="18" charset="0"/>
                <a:cs typeface="Times New Roman" panose="02020603050405020304" pitchFamily="18" charset="0"/>
              </a:rPr>
              <a:t>Во время занятий аутогенной тренировкой никогда не следует резко форсировать выполнение упражнения или задерживаться на каком-либо этапе. Каждое упражнение необходимо глубоко прочувствовать и усвоить. Все формулы (например, «Рука тяжелая») нужно наглядно представлять как светящиеся буквы в темноте при закрытых глазах, как</a:t>
            </a:r>
          </a:p>
          <a:p>
            <a:pPr algn="just"/>
            <a:r>
              <a:rPr lang="ru-RU" dirty="0" smtClean="0">
                <a:solidFill>
                  <a:schemeClr val="bg1"/>
                </a:solidFill>
                <a:latin typeface="Times New Roman" panose="02020603050405020304" pitchFamily="18" charset="0"/>
                <a:cs typeface="Times New Roman" panose="02020603050405020304" pitchFamily="18" charset="0"/>
              </a:rPr>
              <a:t>мелодию, звуковую фразу, картину и т. д. При этом можно вспоминать соответствующие ощущения, пережитые раньше. Не следует судорожно повторять формулы, заставляя себя думать только о них. Это может вызвать напряженное состояние, которое, в свою очередь, обусловливает различные нарушения, например головную боль, препятствующие процессу аутогенной тренировки. К мыслям, не относящимся к упражнению, следует относиться спокойно: они исчезают сами. Этому способствуют воображаемые картины, соответствующие формулам, возникающие без внутреннего напряжения зрения или слуха. Так постепенно развивается способность к расслаблению всего организма, которое происходит естественным путем. </a:t>
            </a:r>
          </a:p>
          <a:p>
            <a:pPr algn="just"/>
            <a:r>
              <a:rPr lang="ru-RU" dirty="0" smtClean="0">
                <a:solidFill>
                  <a:schemeClr val="bg1"/>
                </a:solidFill>
                <a:latin typeface="Times New Roman" panose="02020603050405020304" pitchFamily="18" charset="0"/>
                <a:cs typeface="Times New Roman" panose="02020603050405020304" pitchFamily="18" charset="0"/>
              </a:rPr>
              <a:t>Сам комплекс состоит из 6 отдельных упражнений.73 На их усвоение обычно отводится 2,5—3 месяцев занятий. Выполнять упражнения необходимо каждый день 2—3 раза. В следующие 4—6 месяцев результаты становятся все </a:t>
            </a:r>
            <a:r>
              <a:rPr lang="ru-RU" dirty="0" err="1" smtClean="0">
                <a:solidFill>
                  <a:schemeClr val="bg1"/>
                </a:solidFill>
                <a:latin typeface="Times New Roman" panose="02020603050405020304" pitchFamily="18" charset="0"/>
                <a:cs typeface="Times New Roman" panose="02020603050405020304" pitchFamily="18" charset="0"/>
              </a:rPr>
              <a:t>выраженнее</a:t>
            </a:r>
            <a:r>
              <a:rPr lang="ru-RU" dirty="0" smtClean="0">
                <a:solidFill>
                  <a:schemeClr val="bg1"/>
                </a:solidFill>
                <a:latin typeface="Times New Roman" panose="02020603050405020304" pitchFamily="18" charset="0"/>
                <a:cs typeface="Times New Roman" panose="02020603050405020304" pitchFamily="18" charset="0"/>
              </a:rPr>
              <a:t> и наступают все быстрее.</a:t>
            </a:r>
          </a:p>
          <a:p>
            <a:pPr algn="just"/>
            <a:r>
              <a:rPr lang="ru-RU" b="1" dirty="0" smtClean="0">
                <a:solidFill>
                  <a:schemeClr val="bg1"/>
                </a:solidFill>
                <a:latin typeface="Times New Roman" panose="02020603050405020304" pitchFamily="18" charset="0"/>
                <a:cs typeface="Times New Roman" panose="02020603050405020304" pitchFamily="18" charset="0"/>
              </a:rPr>
              <a:t>У п р а ж н е н и е 1-е: вызывание тяжести (мышечное расслабление) </a:t>
            </a:r>
          </a:p>
          <a:p>
            <a:pPr algn="just"/>
            <a:r>
              <a:rPr lang="ru-RU" dirty="0" smtClean="0">
                <a:solidFill>
                  <a:schemeClr val="bg1"/>
                </a:solidFill>
                <a:latin typeface="Times New Roman" panose="02020603050405020304" pitchFamily="18" charset="0"/>
                <a:cs typeface="Times New Roman" panose="02020603050405020304" pitchFamily="18" charset="0"/>
              </a:rPr>
              <a:t>Приняв исходное положение, сидя или лежа, надо закрыть глаза, сосредоточиться на формуле: «Я абсолютно спокоен» и настроиться на вызывание ощущения тяжести, не двигаясь и не разговаривая. Приходящие на первых порах мысли, воображения, воспоминания и т. п. не следует отгонять, так как это вызывает напряжение. Формулы упражнений нужно мысленно повторять многократно и монотонно. Все остальные ощущения необходимо игнорировать. </a:t>
            </a:r>
          </a:p>
          <a:p>
            <a:pPr marL="342900" indent="-342900" algn="just">
              <a:buAutoNum type="arabicPeriod"/>
            </a:pPr>
            <a:r>
              <a:rPr lang="ru-RU" dirty="0" smtClean="0">
                <a:solidFill>
                  <a:schemeClr val="bg1"/>
                </a:solidFill>
                <a:latin typeface="Times New Roman" panose="02020603050405020304" pitchFamily="18" charset="0"/>
                <a:cs typeface="Times New Roman" panose="02020603050405020304" pitchFamily="18" charset="0"/>
              </a:rPr>
              <a:t>Формула «Правая (левая) рука тяжелая» повторяется 6 раз согласно новым рекомендациям. </a:t>
            </a:r>
          </a:p>
          <a:p>
            <a:pPr marL="342900" indent="-342900" algn="just">
              <a:buAutoNum type="arabicPeriod"/>
            </a:pPr>
            <a:r>
              <a:rPr lang="ru-RU" dirty="0" smtClean="0">
                <a:solidFill>
                  <a:schemeClr val="bg1"/>
                </a:solidFill>
                <a:latin typeface="Times New Roman" panose="02020603050405020304" pitchFamily="18" charset="0"/>
                <a:cs typeface="Times New Roman" panose="02020603050405020304" pitchFamily="18" charset="0"/>
              </a:rPr>
              <a:t>Формулу «Я абсолютно спокоен» первоначально выполняли поочередно с командами на вызывание ощущения тяжести; сейчас к ней переходят только после 6-го повторения 1-й формулы. В норме скоро появляется отчетливое ощущение тяжести, чаще всего в локтевых суставах или предплечьях. </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968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solidFill>
                  <a:schemeClr val="bg1"/>
                </a:solidFill>
                <a:latin typeface="Times New Roman" panose="02020603050405020304" pitchFamily="18" charset="0"/>
                <a:cs typeface="Times New Roman" panose="02020603050405020304" pitchFamily="18" charset="0"/>
              </a:rPr>
              <a:t>Примерно через 1 мин следует обратный эффект, т. е. все возвращается к исходному состоянию, которое необходимо вызывать аналогичным образом. Чтобы весь процесс протекал все более и более автоматически, обучение переключению организма должно занимать центральное место. Возврат к исходному состоянию (</a:t>
            </a:r>
            <a:r>
              <a:rPr lang="ru-RU" dirty="0" err="1" smtClean="0">
                <a:solidFill>
                  <a:schemeClr val="bg1"/>
                </a:solidFill>
                <a:latin typeface="Times New Roman" panose="02020603050405020304" pitchFamily="18" charset="0"/>
                <a:cs typeface="Times New Roman" panose="02020603050405020304" pitchFamily="18" charset="0"/>
              </a:rPr>
              <a:t>десуггестия</a:t>
            </a:r>
            <a:r>
              <a:rPr lang="ru-RU" dirty="0" smtClean="0">
                <a:solidFill>
                  <a:schemeClr val="bg1"/>
                </a:solidFill>
                <a:latin typeface="Times New Roman" panose="02020603050405020304" pitchFamily="18" charset="0"/>
                <a:cs typeface="Times New Roman" panose="02020603050405020304" pitchFamily="18" charset="0"/>
              </a:rPr>
              <a:t>) должен совершаться быстро и в определенной последовательности, после кратких команд. </a:t>
            </a:r>
          </a:p>
          <a:p>
            <a:pPr algn="just"/>
            <a:r>
              <a:rPr lang="ru-RU" dirty="0" smtClean="0">
                <a:solidFill>
                  <a:schemeClr val="bg1"/>
                </a:solidFill>
                <a:latin typeface="Times New Roman" panose="02020603050405020304" pitchFamily="18" charset="0"/>
                <a:cs typeface="Times New Roman" panose="02020603050405020304" pitchFamily="18" charset="0"/>
              </a:rPr>
              <a:t>1. Обе руки несколько раз энергично согнуть и выпрямить.</a:t>
            </a:r>
          </a:p>
          <a:p>
            <a:pPr algn="just"/>
            <a:r>
              <a:rPr lang="ru-RU" dirty="0" smtClean="0">
                <a:solidFill>
                  <a:schemeClr val="bg1"/>
                </a:solidFill>
                <a:latin typeface="Times New Roman" panose="02020603050405020304" pitchFamily="18" charset="0"/>
                <a:cs typeface="Times New Roman" panose="02020603050405020304" pitchFamily="18" charset="0"/>
              </a:rPr>
              <a:t>2. Сделать глубокий вдох и выдох. </a:t>
            </a:r>
          </a:p>
          <a:p>
            <a:pPr algn="just"/>
            <a:r>
              <a:rPr lang="ru-RU" dirty="0" smtClean="0">
                <a:solidFill>
                  <a:schemeClr val="bg1"/>
                </a:solidFill>
                <a:latin typeface="Times New Roman" panose="02020603050405020304" pitchFamily="18" charset="0"/>
                <a:cs typeface="Times New Roman" panose="02020603050405020304" pitchFamily="18" charset="0"/>
              </a:rPr>
              <a:t>3. Открыть глаза.</a:t>
            </a:r>
          </a:p>
          <a:p>
            <a:pPr algn="just"/>
            <a:r>
              <a:rPr lang="ru-RU" dirty="0" smtClean="0">
                <a:solidFill>
                  <a:schemeClr val="bg1"/>
                </a:solidFill>
                <a:latin typeface="Times New Roman" panose="02020603050405020304" pitchFamily="18" charset="0"/>
                <a:cs typeface="Times New Roman" panose="02020603050405020304" pitchFamily="18" charset="0"/>
              </a:rPr>
              <a:t>В качестве коротких команд служат:</a:t>
            </a:r>
          </a:p>
          <a:p>
            <a:pPr algn="just"/>
            <a:r>
              <a:rPr lang="ru-RU" dirty="0" smtClean="0">
                <a:solidFill>
                  <a:schemeClr val="bg1"/>
                </a:solidFill>
                <a:latin typeface="Times New Roman" panose="02020603050405020304" pitchFamily="18" charset="0"/>
                <a:cs typeface="Times New Roman" panose="02020603050405020304" pitchFamily="18" charset="0"/>
              </a:rPr>
              <a:t>1. «Руки тверже»,</a:t>
            </a:r>
          </a:p>
          <a:p>
            <a:pPr algn="just"/>
            <a:r>
              <a:rPr lang="ru-RU" dirty="0" smtClean="0">
                <a:solidFill>
                  <a:schemeClr val="bg1"/>
                </a:solidFill>
                <a:latin typeface="Times New Roman" panose="02020603050405020304" pitchFamily="18" charset="0"/>
                <a:cs typeface="Times New Roman" panose="02020603050405020304" pitchFamily="18" charset="0"/>
              </a:rPr>
              <a:t>2. «Дышать глубоко»,</a:t>
            </a:r>
          </a:p>
          <a:p>
            <a:pPr algn="just"/>
            <a:r>
              <a:rPr lang="ru-RU" dirty="0" smtClean="0">
                <a:solidFill>
                  <a:schemeClr val="bg1"/>
                </a:solidFill>
                <a:latin typeface="Times New Roman" panose="02020603050405020304" pitchFamily="18" charset="0"/>
                <a:cs typeface="Times New Roman" panose="02020603050405020304" pitchFamily="18" charset="0"/>
              </a:rPr>
              <a:t>3. «Глаза открыты».</a:t>
            </a:r>
          </a:p>
          <a:p>
            <a:pPr algn="just"/>
            <a:r>
              <a:rPr lang="ru-RU" dirty="0" smtClean="0">
                <a:solidFill>
                  <a:schemeClr val="bg1"/>
                </a:solidFill>
                <a:latin typeface="Times New Roman" panose="02020603050405020304" pitchFamily="18" charset="0"/>
                <a:cs typeface="Times New Roman" panose="02020603050405020304" pitchFamily="18" charset="0"/>
              </a:rPr>
              <a:t>В дальнейшем возврат к исходному состоянию можно осуществлять не путем энергичных движений рук, а посредством сжимания обеих кистей в кулаки, особенно в таких ситуациях, когда первый способ может вызвать у окружающих недоумение. 2-й и 3- й пункты остаются без изменений. Только в том случае, если точно, добросовестно и терпеливо осуществлять расслабление и возврат в исходное состояние, может развиться надежный навык. Продолжительность и время тренировок. В первые 8 дней следует делать только одно упражнение 2—3 раза в день в течение 1 — 2 мин. Позднее, когда упражнение освоено, можно при нормальном общем состоянии заниматься и дольше.</a:t>
            </a:r>
          </a:p>
          <a:p>
            <a:pPr algn="just"/>
            <a:r>
              <a:rPr lang="ru-RU" b="1" dirty="0" smtClean="0">
                <a:solidFill>
                  <a:schemeClr val="bg1"/>
                </a:solidFill>
                <a:latin typeface="Times New Roman" panose="02020603050405020304" pitchFamily="18" charset="0"/>
                <a:cs typeface="Times New Roman" panose="02020603050405020304" pitchFamily="18" charset="0"/>
              </a:rPr>
              <a:t>У п р а ж н е н и е 2-е: ощущение тепла (расширение сосудов) </a:t>
            </a:r>
          </a:p>
          <a:p>
            <a:pPr algn="just"/>
            <a:r>
              <a:rPr lang="ru-RU" dirty="0" smtClean="0">
                <a:solidFill>
                  <a:schemeClr val="bg1"/>
                </a:solidFill>
                <a:latin typeface="Times New Roman" panose="02020603050405020304" pitchFamily="18" charset="0"/>
                <a:cs typeface="Times New Roman" panose="02020603050405020304" pitchFamily="18" charset="0"/>
              </a:rPr>
              <a:t>Упражнения для мышц сами по себе не представляют собой чего-либо необычного, и дилетанты считают любое мышечное движение произвольным. Удивительным кажется то, что путем концентрации мысли можно упражнять систему</a:t>
            </a:r>
          </a:p>
          <a:p>
            <a:pPr algn="just"/>
            <a:r>
              <a:rPr lang="ru-RU" dirty="0" smtClean="0">
                <a:solidFill>
                  <a:schemeClr val="bg1"/>
                </a:solidFill>
                <a:latin typeface="Times New Roman" panose="02020603050405020304" pitchFamily="18" charset="0"/>
                <a:cs typeface="Times New Roman" panose="02020603050405020304" pitchFamily="18" charset="0"/>
              </a:rPr>
              <a:t>кровеносных сосудов. Как известно, эмоции связаны с изменением просвета сосудов, например, покраснение, побледнение. Закаливание воздушными и водными процедурами также тренирует кровеносные сосуды. Таким образом, кровеносная система в какой-то степени подготовлена к упражнениям. Способность сосудов к тренировке в состоянии гипноза также известна. Аутогенная тренировка преследует в этом отношении 2 цели: овладение телом и углубление в себя благодаря расслаблению.</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9641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solidFill>
                  <a:schemeClr val="bg1"/>
                </a:solidFill>
                <a:latin typeface="Times New Roman" panose="02020603050405020304" pitchFamily="18" charset="0"/>
                <a:cs typeface="Times New Roman" panose="02020603050405020304" pitchFamily="18" charset="0"/>
              </a:rPr>
              <a:t>Артерии, отходящие от сердца, капилляры в органах и вены, по которым кровь возвращается к сердцу, образуют, включая малый и печеночный круги кровообращения, так называемое периферическое сердце. Подкожные сосуды могут принимать до одной трети всей крови. Распределение крови в сосудах происходит за счет их сужения и расширения, что регулируется со стороны нервной системы и зависит от нагрузки, возбуждения и торможения. «Периферическое сердце», собственно сосудистая система — это мобильный аппарат с изменяемым давлением и переменной скоростью кровотока.</a:t>
            </a:r>
          </a:p>
          <a:p>
            <a:pPr algn="just"/>
            <a:r>
              <a:rPr lang="ru-RU" dirty="0" smtClean="0">
                <a:solidFill>
                  <a:schemeClr val="bg1"/>
                </a:solidFill>
                <a:latin typeface="Times New Roman" panose="02020603050405020304" pitchFamily="18" charset="0"/>
                <a:cs typeface="Times New Roman" panose="02020603050405020304" pitchFamily="18" charset="0"/>
              </a:rPr>
              <a:t>Каждая реакция связана с переключением многих функций. Если хорошо освоено вызывание ощущения тяжести в обеих руках и ногах, то следует перейти к обобщающим упражнениям. </a:t>
            </a:r>
          </a:p>
          <a:p>
            <a:pPr algn="just"/>
            <a:r>
              <a:rPr lang="ru-RU" dirty="0" smtClean="0">
                <a:solidFill>
                  <a:schemeClr val="bg1"/>
                </a:solidFill>
                <a:latin typeface="Times New Roman" panose="02020603050405020304" pitchFamily="18" charset="0"/>
                <a:cs typeface="Times New Roman" panose="02020603050405020304" pitchFamily="18" charset="0"/>
              </a:rPr>
              <a:t>1. Формулу «Руки и ноги тяжелые» сменить на упрощенную «Тяжело», которую повторить 6 раз.</a:t>
            </a:r>
          </a:p>
          <a:p>
            <a:pPr algn="just"/>
            <a:r>
              <a:rPr lang="ru-RU" dirty="0" smtClean="0">
                <a:solidFill>
                  <a:schemeClr val="bg1"/>
                </a:solidFill>
                <a:latin typeface="Times New Roman" panose="02020603050405020304" pitchFamily="18" charset="0"/>
                <a:cs typeface="Times New Roman" panose="02020603050405020304" pitchFamily="18" charset="0"/>
              </a:rPr>
              <a:t>2. Формулу «Я абсолютно спокоен» заменить на «Спокойно» (1 раз).</a:t>
            </a:r>
          </a:p>
          <a:p>
            <a:pPr algn="just"/>
            <a:r>
              <a:rPr lang="ru-RU" dirty="0" smtClean="0">
                <a:solidFill>
                  <a:schemeClr val="bg1"/>
                </a:solidFill>
                <a:latin typeface="Times New Roman" panose="02020603050405020304" pitchFamily="18" charset="0"/>
                <a:cs typeface="Times New Roman" panose="02020603050405020304" pitchFamily="18" charset="0"/>
              </a:rPr>
              <a:t>3. Формулу «Правая (левая) рука теплая» повторить 6 раз, затем 1 раз «Спокойно» и так до тех пор, пока не возникнет </a:t>
            </a:r>
            <a:r>
              <a:rPr lang="ru-RU" dirty="0" err="1" smtClean="0">
                <a:solidFill>
                  <a:schemeClr val="bg1"/>
                </a:solidFill>
                <a:latin typeface="Times New Roman" panose="02020603050405020304" pitchFamily="18" charset="0"/>
                <a:cs typeface="Times New Roman" panose="02020603050405020304" pitchFamily="18" charset="0"/>
              </a:rPr>
              <a:t>генерализованное</a:t>
            </a:r>
            <a:r>
              <a:rPr lang="ru-RU" dirty="0" smtClean="0">
                <a:solidFill>
                  <a:schemeClr val="bg1"/>
                </a:solidFill>
                <a:latin typeface="Times New Roman" panose="02020603050405020304" pitchFamily="18" charset="0"/>
                <a:cs typeface="Times New Roman" panose="02020603050405020304" pitchFamily="18" charset="0"/>
              </a:rPr>
              <a:t> ощущение тепла во всем теле, после чего можно также перейти к укороченной формуле «Тепло». </a:t>
            </a:r>
          </a:p>
          <a:p>
            <a:pPr algn="just"/>
            <a:r>
              <a:rPr lang="ru-RU" dirty="0" smtClean="0">
                <a:solidFill>
                  <a:schemeClr val="bg1"/>
                </a:solidFill>
                <a:latin typeface="Times New Roman" panose="02020603050405020304" pitchFamily="18" charset="0"/>
                <a:cs typeface="Times New Roman" panose="02020603050405020304" pitchFamily="18" charset="0"/>
              </a:rPr>
              <a:t>При успешном выполнении этих упражнений в большинстве случаев скоро в области локтевых суставов и предплечий появляется ощущение распространяющегося тепла. Обратный эффект вызывать не требуется, так как кровеносные сосуды эластичны и исходное состояние возвращается непроизвольно. </a:t>
            </a:r>
          </a:p>
          <a:p>
            <a:pPr algn="just"/>
            <a:r>
              <a:rPr lang="ru-RU" dirty="0" smtClean="0">
                <a:solidFill>
                  <a:schemeClr val="bg1"/>
                </a:solidFill>
                <a:latin typeface="Times New Roman" panose="02020603050405020304" pitchFamily="18" charset="0"/>
                <a:cs typeface="Times New Roman" panose="02020603050405020304" pitchFamily="18" charset="0"/>
              </a:rPr>
              <a:t>Если каждое упражнение выполнять точно, то можно уже через 2 недели занятий заметить, как ощущение тепла, появившись сначала в предплечье, затем распространяется во все конечности. При этом ощущения тяжести и тепла все больше и больше переходят на туловище. </a:t>
            </a:r>
          </a:p>
          <a:p>
            <a:pPr algn="just"/>
            <a:r>
              <a:rPr lang="ru-RU" b="1" dirty="0" smtClean="0">
                <a:solidFill>
                  <a:schemeClr val="bg1"/>
                </a:solidFill>
                <a:latin typeface="Times New Roman" panose="02020603050405020304" pitchFamily="18" charset="0"/>
                <a:cs typeface="Times New Roman" panose="02020603050405020304" pitchFamily="18" charset="0"/>
              </a:rPr>
              <a:t>У п р а ж н е н и е 3-е: регуляция деятельности сердца </a:t>
            </a:r>
          </a:p>
          <a:p>
            <a:pPr algn="just"/>
            <a:r>
              <a:rPr lang="ru-RU" dirty="0" smtClean="0">
                <a:solidFill>
                  <a:schemeClr val="bg1"/>
                </a:solidFill>
                <a:latin typeface="Times New Roman" panose="02020603050405020304" pitchFamily="18" charset="0"/>
                <a:cs typeface="Times New Roman" panose="02020603050405020304" pitchFamily="18" charset="0"/>
              </a:rPr>
              <a:t>Сердце является чрезвычайно сильным, неустанно работающим мышечным насосом, функции которого в значительной мере регулируются нервной системой. Упражнения, вызывающие ощущение тепла, воздействуя на кровеносные сосуды, автоматически оказывают влияние на сердце. В ходе занятий ощущение работы сердца возникает самостоятельно. Если этого  не происходит, то рекомендуется лежа на спине положить правую кисть на область сердца, правый локтевой сустав должен быть на уровне грудной клетки. Левая рука лежит вдоль тела. После этого воспроизводятся упражнения «тяжело», «тепло», «спокойно», а мысли концентрируются на грудной клетке. Давление правой кисти выполняет роль указателя.</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3106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6524863"/>
          </a:xfrm>
          <a:prstGeom prst="rect">
            <a:avLst/>
          </a:prstGeom>
        </p:spPr>
        <p:txBody>
          <a:bodyPr wrap="square">
            <a:spAutoFit/>
          </a:bodyPr>
          <a:lstStyle/>
          <a:p>
            <a:pPr algn="just"/>
            <a:r>
              <a:rPr lang="ru-RU" sz="1900" dirty="0" smtClean="0">
                <a:solidFill>
                  <a:schemeClr val="bg1"/>
                </a:solidFill>
                <a:latin typeface="Times New Roman" panose="02020603050405020304" pitchFamily="18" charset="0"/>
                <a:cs typeface="Times New Roman" panose="02020603050405020304" pitchFamily="18" charset="0"/>
              </a:rPr>
              <a:t>После нескольких упражнений, наконец, появляется ощущение сердца. В дальнейшем после повторения всего процесса сосредоточения «Тяжело — тепло — спокойно» переходят к формуле: «Сердце бьется спокойно и сильно», легко возбудимые лица концентрируются на формулировке «Сердце бьется спокойно и ритмично» (6 раз), после чего следует однократная команда «Спокойно». </a:t>
            </a:r>
          </a:p>
          <a:p>
            <a:pPr algn="just"/>
            <a:r>
              <a:rPr lang="ru-RU" sz="1900" dirty="0" smtClean="0">
                <a:solidFill>
                  <a:schemeClr val="bg1"/>
                </a:solidFill>
                <a:latin typeface="Times New Roman" panose="02020603050405020304" pitchFamily="18" charset="0"/>
                <a:cs typeface="Times New Roman" panose="02020603050405020304" pitchFamily="18" charset="0"/>
              </a:rPr>
              <a:t>При овладении этим упражнением в дальнейшем можно отказаться от описанной выше позы и выполнять его в обычном положении, регулируя работу сердца без посторонней помощи. При этом не следует добиваться замедления работы сердца, так как подобный эффект чреват нежелательными последствиями. После продолжительных упражнений можно, если имеются медицинские показания, вмешаться и в изменения самого пульса. Для выполнения указанных упражнений необходим особенно пристальный врачебный контроль. </a:t>
            </a:r>
          </a:p>
          <a:p>
            <a:pPr algn="just"/>
            <a:r>
              <a:rPr lang="ru-RU" sz="1900" b="1" dirty="0" smtClean="0">
                <a:solidFill>
                  <a:schemeClr val="bg1"/>
                </a:solidFill>
                <a:latin typeface="Times New Roman" panose="02020603050405020304" pitchFamily="18" charset="0"/>
                <a:cs typeface="Times New Roman" panose="02020603050405020304" pitchFamily="18" charset="0"/>
              </a:rPr>
              <a:t>У п р а ж н е н и е 4-е: регуляция дыхания</a:t>
            </a:r>
          </a:p>
          <a:p>
            <a:pPr algn="just"/>
            <a:r>
              <a:rPr lang="ru-RU" sz="1900" dirty="0" smtClean="0">
                <a:solidFill>
                  <a:schemeClr val="bg1"/>
                </a:solidFill>
                <a:latin typeface="Times New Roman" panose="02020603050405020304" pitchFamily="18" charset="0"/>
                <a:cs typeface="Times New Roman" panose="02020603050405020304" pitchFamily="18" charset="0"/>
              </a:rPr>
              <a:t>Дыхание занимает промежуточное положение между произвольной и непроизвольной деятельностью. При аутогенной тренировке упражнения, направленные на расслабление мускулатуры и кровеносных сосудов, а также на регуляцию деятельности сердца, оказывают свое воздействие и на дыхание, т. е. имеет место эффект генерализации, аналогичный самостоятельному распространению ощущений тяжести и тепла с тренируемой руки на другие конечности. Однако каждое преднамеренное изменение дыхания рассматривается как нарушение, потому что любое усилие означает напряжение. Упражнение на дыхание следует начинать только после того, как тщательно отработаны предыдущие. Лишь затем можно перейти к следующей формуле «Дыхание спокойное». Многие занимающиеся стремятся делать дыхательные упражнения произвольно, по типу ранее усвоенной дыхательной гимнастики. В аутотренинге это недопустимо. Регуляция дыхания должна осуществляться в результате комплекса указанных выше упражнений. Для этого рекомендуется формула: «Мне дышится легко». Если эффект достигается, то наступает такое же состояние, как при плавании в легких волнах в расслабленном положении на спине. </a:t>
            </a:r>
            <a:endParaRPr lang="ru-RU" sz="19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458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r>
              <a:rPr lang="ru-RU" b="1" dirty="0" smtClean="0">
                <a:solidFill>
                  <a:schemeClr val="bg1"/>
                </a:solidFill>
              </a:rPr>
              <a:t>У п р а ж н е н и е 5-е: регуляция деятельности органов брюшной полости</a:t>
            </a:r>
          </a:p>
          <a:p>
            <a:pPr algn="just"/>
            <a:r>
              <a:rPr lang="ru-RU" dirty="0" smtClean="0">
                <a:solidFill>
                  <a:schemeClr val="bg1"/>
                </a:solidFill>
                <a:latin typeface="Times New Roman" panose="02020603050405020304" pitchFamily="18" charset="0"/>
                <a:cs typeface="Times New Roman" panose="02020603050405020304" pitchFamily="18" charset="0"/>
              </a:rPr>
              <a:t>Так же, как конечности и органы грудной клетки (органы дыхания, сердце), следует расслаблять органы брюшной полости. Для этого упражняющийся концентрирует свое внимание на самом большом нервном сплетении брюшной полости, а именно на чревном (солнечном) сплетении. Оно располагается на задней стенке живота, примерно на середине расстояния между пупком и нижним краем грудины. К этому этапу можно приступать, отработав упражнения 1—4: «Тяжело, тепло, спокойно, тепло растекается по солнечному сплетению». Последнюю установку надо повторить несколько раз. Это упражнение необходимо выполнять в течение 10— 14 дней. Часто помогает представление, что воздух при выдохе растекается по брюшной полости. </a:t>
            </a:r>
          </a:p>
          <a:p>
            <a:pPr algn="just"/>
            <a:r>
              <a:rPr lang="ru-RU" b="1" dirty="0" smtClean="0">
                <a:solidFill>
                  <a:schemeClr val="bg1"/>
                </a:solidFill>
                <a:latin typeface="Times New Roman" panose="02020603050405020304" pitchFamily="18" charset="0"/>
                <a:cs typeface="Times New Roman" panose="02020603050405020304" pitchFamily="18" charset="0"/>
              </a:rPr>
              <a:t>У п р а ж н е н и е 6-е: для головы </a:t>
            </a:r>
          </a:p>
          <a:p>
            <a:pPr algn="just"/>
            <a:r>
              <a:rPr lang="ru-RU" dirty="0" smtClean="0">
                <a:solidFill>
                  <a:schemeClr val="bg1"/>
                </a:solidFill>
                <a:latin typeface="Times New Roman" panose="02020603050405020304" pitchFamily="18" charset="0"/>
                <a:cs typeface="Times New Roman" panose="02020603050405020304" pitchFamily="18" charset="0"/>
              </a:rPr>
              <a:t>Комплекс ощущений в успокаивающей ванне (</a:t>
            </a:r>
            <a:r>
              <a:rPr lang="ru-RU" dirty="0" err="1" smtClean="0">
                <a:solidFill>
                  <a:schemeClr val="bg1"/>
                </a:solidFill>
                <a:latin typeface="Times New Roman" panose="02020603050405020304" pitchFamily="18" charset="0"/>
                <a:cs typeface="Times New Roman" panose="02020603050405020304" pitchFamily="18" charset="0"/>
              </a:rPr>
              <a:t>Кгаеpelin</a:t>
            </a:r>
            <a:r>
              <a:rPr lang="ru-RU" dirty="0" smtClean="0">
                <a:solidFill>
                  <a:schemeClr val="bg1"/>
                </a:solidFill>
                <a:latin typeface="Times New Roman" panose="02020603050405020304" pitchFamily="18" charset="0"/>
                <a:cs typeface="Times New Roman" panose="02020603050405020304" pitchFamily="18" charset="0"/>
              </a:rPr>
              <a:t>) может служить в качестве модели состояния при аутотренинге. Успокаивающий эффект усиливается, если положить на лоб прохладный (не холодный) компресс. У человека должны быть «горячее сердце» и «холодная голова». При волнении кровь приливает к голове. Поэтому упражнения для головы занимают в аутогенной тренировке особое место. Занимающийся тщательно выполняет упражнения 1—5 и концентрируется в течение нескольких секунд до появления первых местных ощущений, после чего 3—6 раз повторяет установку: «Лоб приятно прохладный». Сосредоточенность на упражнении «Тепло» и связанные с этим ощущения вызывают расширение сосудов, что в определенной степени проявляется в повышении кожной температуры. Иначе обстоит с ощущением прохлады в области лба. Проведенные нами до сих пор измерения (они еще не закончены и поэтому не могут быть точно оценены с научной точки зрения) позволяют говорить о том, что этот эффект в большей степени относится к разряду психологических феноменов, чем к физиологическим явлениям. Во время сосредоточенности на формуле «Лоб приятно прохладный» внимание направлено именно на лоб; при этом замечается легкое движение воздуха, которое субъективно дает ощущение прохлады. Только через несколько месяцев занятий после достижения «Основной ступени аутогенной тренировки» некоторые действительно могут добиться незначительно выраженной </a:t>
            </a:r>
            <a:r>
              <a:rPr lang="ru-RU" dirty="0" err="1" smtClean="0">
                <a:solidFill>
                  <a:schemeClr val="bg1"/>
                </a:solidFill>
                <a:latin typeface="Times New Roman" panose="02020603050405020304" pitchFamily="18" charset="0"/>
                <a:cs typeface="Times New Roman" panose="02020603050405020304" pitchFamily="18" charset="0"/>
              </a:rPr>
              <a:t>вазоконстрикции</a:t>
            </a:r>
            <a:r>
              <a:rPr lang="ru-RU" dirty="0" smtClean="0">
                <a:solidFill>
                  <a:schemeClr val="bg1"/>
                </a:solidFill>
                <a:latin typeface="Times New Roman" panose="02020603050405020304" pitchFamily="18" charset="0"/>
                <a:cs typeface="Times New Roman" panose="02020603050405020304" pitchFamily="18" charset="0"/>
              </a:rPr>
              <a:t> в этой зоне. Но для обоснования данного феномена необходимы дальнейшие исследования. В конце общего комплекса необходимо вызывать глубокое расслабление (упражнение 1-е). Занимающиеся приобретают способность самопроизвольно переключаться с состояния расслабления на состояние напряжения и собранности.</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7938609"/>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35</TotalTime>
  <Words>2782</Words>
  <Application>Microsoft Office PowerPoint</Application>
  <PresentationFormat>Широкоэкранный</PresentationFormat>
  <Paragraphs>54</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Century Gothic</vt:lpstr>
      <vt:lpstr>Times New Roman</vt:lpstr>
      <vt:lpstr>Wingdings 3</vt:lpstr>
      <vt:lpstr>Сектор</vt:lpstr>
      <vt:lpstr>Десенсибилизация психотравм с помощью движения глаз (ДПДГ) Ф. Шапиро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Десенсибилизация психотравм с помощью движения глаз (ДПДГ) Ф. Шапиро</dc:title>
  <dc:creator>usewr</dc:creator>
  <cp:lastModifiedBy>usewr</cp:lastModifiedBy>
  <cp:revision>5</cp:revision>
  <dcterms:created xsi:type="dcterms:W3CDTF">2020-10-18T09:11:51Z</dcterms:created>
  <dcterms:modified xsi:type="dcterms:W3CDTF">2020-10-18T09:47:22Z</dcterms:modified>
</cp:coreProperties>
</file>